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6" r:id="rId1"/>
  </p:sldMasterIdLst>
  <p:notesMasterIdLst>
    <p:notesMasterId r:id="rId28"/>
  </p:notesMasterIdLst>
  <p:sldIdLst>
    <p:sldId id="311" r:id="rId2"/>
    <p:sldId id="302" r:id="rId3"/>
    <p:sldId id="299" r:id="rId4"/>
    <p:sldId id="298" r:id="rId5"/>
    <p:sldId id="318" r:id="rId6"/>
    <p:sldId id="338" r:id="rId7"/>
    <p:sldId id="320" r:id="rId8"/>
    <p:sldId id="321" r:id="rId9"/>
    <p:sldId id="306" r:id="rId10"/>
    <p:sldId id="339" r:id="rId11"/>
    <p:sldId id="290" r:id="rId12"/>
    <p:sldId id="323" r:id="rId13"/>
    <p:sldId id="324" r:id="rId14"/>
    <p:sldId id="325" r:id="rId15"/>
    <p:sldId id="326" r:id="rId16"/>
    <p:sldId id="327" r:id="rId17"/>
    <p:sldId id="293" r:id="rId18"/>
    <p:sldId id="328" r:id="rId19"/>
    <p:sldId id="329" r:id="rId20"/>
    <p:sldId id="332" r:id="rId21"/>
    <p:sldId id="333" r:id="rId22"/>
    <p:sldId id="334" r:id="rId23"/>
    <p:sldId id="342" r:id="rId24"/>
    <p:sldId id="341" r:id="rId25"/>
    <p:sldId id="340" r:id="rId26"/>
    <p:sldId id="33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84" d="100"/>
          <a:sy n="84" d="100"/>
        </p:scale>
        <p:origin x="142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5C85CD0-4FEA-4BF2-9D62-F0C9C4FD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5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19A8E-2435-4D46-A4E0-7FA21534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A9C37-9254-4418-B7BB-FDCA74470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E45F4-0695-4FFC-B471-A18AE01FC4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22979-8E34-4F89-A4B1-9A1029FBF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289CE-D2AB-4BC5-AF85-78DC2DE01F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9A98A-442B-4E10-BA3E-836FB875F1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543E3-F9DD-4F9F-B0E3-863D63ED1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2A01-320D-4C38-9A4D-FF2B7FBF0B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0152D-FEE7-4149-BEE6-CE8B74A5CF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163E8BC-BA15-4D7A-927F-B9C024AB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FA3DCA6-31D0-49CA-B2B1-2B5BE472F0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sisasdw.nbed.nb.ca/public/hom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Entering Grade 12</a:t>
            </a:r>
            <a:br>
              <a:rPr lang="en-US" dirty="0" smtClean="0"/>
            </a:br>
            <a:r>
              <a:rPr lang="en-US" dirty="0" smtClean="0"/>
              <a:t>Course Selection 2019-20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Grade 11 </a:t>
            </a:r>
          </a:p>
          <a:p>
            <a:pPr eaLnBrk="1" hangingPunct="1"/>
            <a:r>
              <a:rPr lang="en-US" sz="3200" b="1" dirty="0" smtClean="0"/>
              <a:t>Homeroom Teacher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the top section to verify meeting Grade 10 requirements</a:t>
            </a:r>
          </a:p>
          <a:p>
            <a:r>
              <a:rPr lang="en-US" dirty="0" smtClean="0"/>
              <a:t>Complete the Grade 11 section to verify meeting compulsory requirements</a:t>
            </a:r>
          </a:p>
          <a:p>
            <a:r>
              <a:rPr lang="en-US" dirty="0" smtClean="0"/>
              <a:t>Complete the Grade 12 section ensuring that you meet graduation requirements and applicable post-secondary admission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5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Completing Your Planning Form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915400" cy="4267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Line #1: English 122 or 123</a:t>
            </a:r>
          </a:p>
          <a:p>
            <a:r>
              <a:rPr lang="en-US" dirty="0" smtClean="0"/>
              <a:t>Line #</a:t>
            </a:r>
            <a:r>
              <a:rPr lang="en-US" dirty="0"/>
              <a:t>2</a:t>
            </a:r>
            <a:r>
              <a:rPr lang="en-US" dirty="0" smtClean="0"/>
              <a:t>-10</a:t>
            </a:r>
            <a:r>
              <a:rPr lang="en-US" dirty="0"/>
              <a:t>: Electives</a:t>
            </a:r>
          </a:p>
          <a:p>
            <a:pPr marL="0" indent="0" algn="ctr" eaLnBrk="1" hangingPunct="1">
              <a:buNone/>
            </a:pPr>
            <a:r>
              <a:rPr lang="en-US" b="1" i="1" dirty="0" smtClean="0"/>
              <a:t>Add Fine Arts/Life Role course if not taken in Gr. 11</a:t>
            </a:r>
          </a:p>
          <a:p>
            <a:r>
              <a:rPr lang="en-US" dirty="0" smtClean="0"/>
              <a:t>Add two Alternate Courses at the bottom</a:t>
            </a:r>
          </a:p>
          <a:p>
            <a:r>
              <a:rPr lang="en-US" dirty="0" smtClean="0"/>
              <a:t>Add a third alternate if you have selected FHS courses, Co-op, or Career Explorations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i="1" dirty="0" smtClean="0"/>
              <a:t>Carefully </a:t>
            </a:r>
            <a:r>
              <a:rPr lang="en-US" sz="3200" b="1" i="1" dirty="0"/>
              <a:t>consider </a:t>
            </a:r>
            <a:r>
              <a:rPr lang="en-US" sz="3200" b="1" i="1" dirty="0" smtClean="0"/>
              <a:t>Alternate Courses.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i="1" dirty="0" smtClean="0"/>
              <a:t>They </a:t>
            </a:r>
            <a:r>
              <a:rPr lang="en-US" sz="3200" b="1" i="1" dirty="0"/>
              <a:t>will be used if any of your chosen courses cannot be scheduled.</a:t>
            </a:r>
          </a:p>
          <a:p>
            <a:endParaRPr lang="en-US" dirty="0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83CD58F-2EE0-4687-A722-769E6A5E17C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Choosing Courses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Choose courses carefully.</a:t>
            </a:r>
          </a:p>
          <a:p>
            <a:pPr eaLnBrk="1" hangingPunct="1"/>
            <a:r>
              <a:rPr lang="en-US" dirty="0" smtClean="0"/>
              <a:t>Courses chosen by students determine courses offered next year.</a:t>
            </a:r>
          </a:p>
          <a:p>
            <a:pPr eaLnBrk="1" hangingPunct="1"/>
            <a:r>
              <a:rPr lang="en-US" dirty="0" smtClean="0"/>
              <a:t>If </a:t>
            </a:r>
            <a:r>
              <a:rPr lang="en-US" u="sng" dirty="0" smtClean="0"/>
              <a:t>you choose</a:t>
            </a:r>
            <a:r>
              <a:rPr lang="en-US" dirty="0" smtClean="0"/>
              <a:t> a course, you will be expected to remain in the course.</a:t>
            </a:r>
          </a:p>
          <a:p>
            <a:pPr eaLnBrk="1" hangingPunct="1"/>
            <a:r>
              <a:rPr lang="en-US" dirty="0" smtClean="0"/>
              <a:t>Once schedules have been created, course changes are not considered, with the exception of failures.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E73BB96-A13E-40E7-9FE6-EB0498E3702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The Course Selection Process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All courses will be selected using an on-line request  process through Power School </a:t>
            </a:r>
          </a:p>
          <a:p>
            <a:r>
              <a:rPr lang="en-US" sz="2800" dirty="0" smtClean="0"/>
              <a:t>This will be done during Extended Homerooms March 18-21</a:t>
            </a:r>
            <a:endParaRPr lang="en-US" sz="2800" dirty="0"/>
          </a:p>
          <a:p>
            <a:r>
              <a:rPr lang="en-US" sz="2800" dirty="0" smtClean="0"/>
              <a:t>You will </a:t>
            </a:r>
            <a:r>
              <a:rPr lang="en-US" sz="2800" b="1" u="sng" dirty="0" smtClean="0"/>
              <a:t>need your user ID and password </a:t>
            </a:r>
            <a:r>
              <a:rPr lang="en-US" sz="2800" dirty="0" smtClean="0"/>
              <a:t>to gain access to the system</a:t>
            </a:r>
          </a:p>
          <a:p>
            <a:r>
              <a:rPr lang="en-US" sz="2800" dirty="0" smtClean="0"/>
              <a:t>You will need a completed course selection form passed in to HR by March 14. Add HR# at top.</a:t>
            </a:r>
          </a:p>
          <a:p>
            <a:r>
              <a:rPr lang="en-US" sz="2800" dirty="0" smtClean="0"/>
              <a:t>You will not be allowed to enter any course requests without a completed form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1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 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Once requests have been entered and submitted, they cannot be changed</a:t>
            </a:r>
          </a:p>
          <a:p>
            <a:r>
              <a:rPr lang="en-US" sz="2800" dirty="0" smtClean="0"/>
              <a:t>You will receive a verification form listing the courses you have chosen</a:t>
            </a:r>
          </a:p>
          <a:p>
            <a:r>
              <a:rPr lang="en-US" sz="2800" dirty="0" smtClean="0"/>
              <a:t>The form must be signed by your parent/guardian and returned</a:t>
            </a:r>
          </a:p>
          <a:p>
            <a:r>
              <a:rPr lang="en-US" sz="2800" dirty="0" smtClean="0"/>
              <a:t>If there are any mistakes, mark them on the form and they will be made</a:t>
            </a:r>
          </a:p>
          <a:p>
            <a:r>
              <a:rPr lang="en-US" sz="2800" dirty="0" smtClean="0"/>
              <a:t>There will be no changes made after this point except for failures</a:t>
            </a:r>
          </a:p>
          <a:p>
            <a:pPr marL="0" indent="0" algn="ctr">
              <a:buNone/>
            </a:pPr>
            <a:endParaRPr lang="en-US" sz="2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3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Failures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If you have failed a course, you must repeat it if it is a </a:t>
            </a:r>
            <a:r>
              <a:rPr lang="en-US" dirty="0"/>
              <a:t>c</a:t>
            </a:r>
            <a:r>
              <a:rPr lang="en-US" dirty="0" smtClean="0"/>
              <a:t>ompulsory course</a:t>
            </a:r>
          </a:p>
          <a:p>
            <a:r>
              <a:rPr lang="en-US" sz="2800" dirty="0" smtClean="0"/>
              <a:t>If not a compulsory course, you may repeat it if you wish to, but you my choose another elective</a:t>
            </a:r>
          </a:p>
          <a:p>
            <a:r>
              <a:rPr lang="en-US" dirty="0" smtClean="0"/>
              <a:t>Remember, you need a minimum of 17 credits to graduate (7 Compulsory &amp; 10 Electives)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1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Remember. . . Important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 VERY, VERY careful to select the correct course and grade level when inputting course selections into Power School</a:t>
            </a:r>
          </a:p>
          <a:p>
            <a:r>
              <a:rPr lang="en-US" dirty="0"/>
              <a:t>FI Students please be especially careful to choose the FI course when entering selections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Accuracy </a:t>
            </a:r>
            <a:r>
              <a:rPr lang="en-US" dirty="0"/>
              <a:t>is important to avoid being </a:t>
            </a:r>
            <a:r>
              <a:rPr lang="en-US" dirty="0" smtClean="0"/>
              <a:t>scheduled </a:t>
            </a:r>
            <a:r>
              <a:rPr lang="en-US" dirty="0"/>
              <a:t>into the wrong courses!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2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Remember…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 smtClean="0"/>
              <a:t>You can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Talk to me!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Talk to your parents!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Talk to your teachers!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Talk to your counsellor!</a:t>
            </a:r>
          </a:p>
          <a:p>
            <a:pPr eaLnBrk="1" hangingPunct="1">
              <a:buFont typeface="Wingdings" pitchFamily="2" charset="2"/>
              <a:buNone/>
            </a:pPr>
            <a:endParaRPr lang="en-US" sz="40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2E0B87-855F-40D4-88E0-DAF6BB4AFC5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following slides should be shown now and again during the Extended Homerooms March 18-21 to guide students through the process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7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+mn-lt"/>
              </a:rPr>
              <a:t>Log-on Using Student ID &amp; Password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fr-FR" dirty="0">
                <a:solidFill>
                  <a:prstClr val="black"/>
                </a:solidFill>
              </a:rPr>
              <a:t>In case of </a:t>
            </a:r>
            <a:r>
              <a:rPr lang="fr-FR" dirty="0" err="1">
                <a:solidFill>
                  <a:prstClr val="black"/>
                </a:solidFill>
              </a:rPr>
              <a:t>username</a:t>
            </a:r>
            <a:r>
              <a:rPr lang="fr-FR" dirty="0">
                <a:solidFill>
                  <a:prstClr val="black"/>
                </a:solidFill>
              </a:rPr>
              <a:t> /</a:t>
            </a:r>
            <a:r>
              <a:rPr lang="fr-FR" dirty="0" err="1">
                <a:solidFill>
                  <a:prstClr val="black"/>
                </a:solidFill>
              </a:rPr>
              <a:t>password</a:t>
            </a:r>
            <a:r>
              <a:rPr lang="fr-FR" dirty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unknowns</a:t>
            </a:r>
            <a:r>
              <a:rPr lang="fr-FR" dirty="0" smtClean="0">
                <a:solidFill>
                  <a:prstClr val="black"/>
                </a:solidFill>
              </a:rPr>
              <a:t>: HR </a:t>
            </a:r>
            <a:r>
              <a:rPr lang="fr-FR" dirty="0" err="1" smtClean="0">
                <a:solidFill>
                  <a:prstClr val="black"/>
                </a:solidFill>
              </a:rPr>
              <a:t>teacher</a:t>
            </a:r>
            <a:r>
              <a:rPr lang="fr-FR" dirty="0" smtClean="0">
                <a:solidFill>
                  <a:prstClr val="black"/>
                </a:solidFill>
              </a:rPr>
              <a:t> must put a </a:t>
            </a:r>
            <a:r>
              <a:rPr lang="fr-FR" dirty="0" err="1" smtClean="0">
                <a:solidFill>
                  <a:prstClr val="black"/>
                </a:solidFill>
              </a:rPr>
              <a:t>request</a:t>
            </a:r>
            <a:r>
              <a:rPr lang="fr-FR" dirty="0" smtClean="0">
                <a:solidFill>
                  <a:prstClr val="black"/>
                </a:solidFill>
              </a:rPr>
              <a:t> in to </a:t>
            </a:r>
            <a:r>
              <a:rPr lang="fr-FR" dirty="0" err="1" smtClean="0">
                <a:solidFill>
                  <a:prstClr val="black"/>
                </a:solidFill>
              </a:rPr>
              <a:t>tech</a:t>
            </a:r>
            <a:r>
              <a:rPr lang="fr-FR" dirty="0" smtClean="0">
                <a:solidFill>
                  <a:prstClr val="black"/>
                </a:solidFill>
              </a:rPr>
              <a:t> </a:t>
            </a:r>
            <a:r>
              <a:rPr lang="fr-FR" dirty="0" err="1" smtClean="0">
                <a:solidFill>
                  <a:prstClr val="black"/>
                </a:solidFill>
              </a:rPr>
              <a:t>teacher</a:t>
            </a:r>
            <a:r>
              <a:rPr lang="fr-FR" dirty="0" smtClean="0">
                <a:solidFill>
                  <a:prstClr val="black"/>
                </a:solidFill>
              </a:rPr>
              <a:t> to reset </a:t>
            </a:r>
            <a:r>
              <a:rPr lang="fr-FR" dirty="0" err="1" smtClean="0">
                <a:solidFill>
                  <a:prstClr val="black"/>
                </a:solidFill>
              </a:rPr>
              <a:t>it</a:t>
            </a:r>
            <a:r>
              <a:rPr lang="fr-FR" dirty="0" smtClean="0">
                <a:solidFill>
                  <a:prstClr val="black"/>
                </a:solidFill>
              </a:rPr>
              <a:t>.</a:t>
            </a:r>
            <a:endParaRPr lang="fr-FR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</a:pPr>
            <a:r>
              <a:rPr lang="en-US" dirty="0" smtClean="0">
                <a:solidFill>
                  <a:prstClr val="black"/>
                </a:solidFill>
              </a:rPr>
              <a:t>Login </a:t>
            </a:r>
            <a:r>
              <a:rPr lang="en-US" dirty="0">
                <a:solidFill>
                  <a:prstClr val="black"/>
                </a:solidFill>
              </a:rPr>
              <a:t>here: </a:t>
            </a:r>
            <a:r>
              <a:rPr lang="fr-FR" dirty="0" err="1">
                <a:solidFill>
                  <a:prstClr val="black"/>
                </a:solidFill>
                <a:hlinkClick r:id="rId2"/>
              </a:rPr>
              <a:t>Student</a:t>
            </a:r>
            <a:r>
              <a:rPr lang="fr-FR" dirty="0">
                <a:solidFill>
                  <a:prstClr val="black"/>
                </a:solidFill>
                <a:hlinkClick r:id="rId2"/>
              </a:rPr>
              <a:t> Course </a:t>
            </a:r>
            <a:r>
              <a:rPr lang="fr-FR" dirty="0" err="1">
                <a:solidFill>
                  <a:prstClr val="black"/>
                </a:solidFill>
                <a:hlinkClick r:id="rId2"/>
              </a:rPr>
              <a:t>Selection</a:t>
            </a:r>
            <a:r>
              <a:rPr lang="fr-FR" dirty="0">
                <a:solidFill>
                  <a:prstClr val="black"/>
                </a:solidFill>
                <a:hlinkClick r:id="rId2"/>
              </a:rPr>
              <a:t> Login Page</a:t>
            </a:r>
            <a:endParaRPr lang="fr-FR" dirty="0">
              <a:solidFill>
                <a:prstClr val="black"/>
              </a:solidFill>
            </a:endParaRPr>
          </a:p>
          <a:p>
            <a:r>
              <a:rPr lang="en-US" sz="2800" dirty="0" smtClean="0"/>
              <a:t>Step 1: Choose Compulsory </a:t>
            </a:r>
            <a:r>
              <a:rPr lang="en-US" dirty="0" smtClean="0"/>
              <a:t>English 12 course</a:t>
            </a:r>
            <a:endParaRPr lang="en-US" sz="2800" dirty="0" smtClean="0"/>
          </a:p>
          <a:p>
            <a:r>
              <a:rPr lang="en-US" sz="2800" dirty="0" smtClean="0"/>
              <a:t>Step 2: Choose Elective courses</a:t>
            </a:r>
          </a:p>
          <a:p>
            <a:r>
              <a:rPr lang="en-US" sz="2800" dirty="0" smtClean="0"/>
              <a:t>Step 3: Choose 3 Alternate Electives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endParaRPr lang="en-US" sz="2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9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Graduation Requirements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281" y="1935163"/>
            <a:ext cx="4389437" cy="4389437"/>
          </a:xfrm>
          <a:noFill/>
        </p:spPr>
      </p:pic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4D77B0-901D-406B-A62F-739F645BE9A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Special Note-Music Electives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choosing Music 112 as an elective, you may choose only 1 of the 4 strands</a:t>
            </a:r>
          </a:p>
          <a:p>
            <a:r>
              <a:rPr lang="en-US" sz="2400" dirty="0"/>
              <a:t>Guitar		</a:t>
            </a:r>
            <a:r>
              <a:rPr lang="en-US" sz="2400" dirty="0" smtClean="0"/>
              <a:t>FEMUD1120</a:t>
            </a:r>
            <a:r>
              <a:rPr lang="en-US" sz="2400" dirty="0"/>
              <a:t>   Music 112</a:t>
            </a:r>
          </a:p>
          <a:p>
            <a:r>
              <a:rPr lang="en-US" sz="2400" dirty="0"/>
              <a:t>Instrumental	</a:t>
            </a:r>
            <a:r>
              <a:rPr lang="en-US" sz="2400" dirty="0" smtClean="0"/>
              <a:t>FEMUD1110</a:t>
            </a:r>
            <a:r>
              <a:rPr lang="en-US" sz="2400" dirty="0"/>
              <a:t>   Music 111</a:t>
            </a:r>
          </a:p>
          <a:p>
            <a:r>
              <a:rPr lang="en-US" sz="2400" dirty="0"/>
              <a:t>Keyboard	</a:t>
            </a:r>
            <a:r>
              <a:rPr lang="en-US" sz="2400" dirty="0" smtClean="0"/>
              <a:t>	FEMUD1130</a:t>
            </a:r>
            <a:r>
              <a:rPr lang="en-US" sz="2400" dirty="0"/>
              <a:t>   Music 113</a:t>
            </a:r>
          </a:p>
          <a:p>
            <a:r>
              <a:rPr lang="en-US" sz="2400" dirty="0"/>
              <a:t>Choral		FEMUI0092   Music Art (90hr) </a:t>
            </a:r>
            <a:r>
              <a:rPr lang="en-US" sz="2400" dirty="0" smtClean="0"/>
              <a:t>9</a:t>
            </a:r>
          </a:p>
          <a:p>
            <a:pPr marL="0" indent="0" algn="ctr">
              <a:buNone/>
            </a:pPr>
            <a:r>
              <a:rPr lang="en-US" sz="2800" b="1" i="1" dirty="0" smtClean="0"/>
              <a:t>When choosing, be sure to select the above course names for the strand you want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Note-Application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Courses requiring an application are to be selected when inputting courses</a:t>
            </a:r>
          </a:p>
          <a:p>
            <a:r>
              <a:rPr lang="en-US" dirty="0" smtClean="0"/>
              <a:t>Applications are due March 29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i="1" dirty="0" smtClean="0"/>
              <a:t>If you do not fill out an application and input the course as a selection, you will not be considered for acceptance and will be removed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Note-Alternate Courses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You must choose 3 Alternate Courses</a:t>
            </a:r>
          </a:p>
          <a:p>
            <a:r>
              <a:rPr lang="en-US" dirty="0" smtClean="0"/>
              <a:t>Choose these carefully</a:t>
            </a:r>
          </a:p>
          <a:p>
            <a:r>
              <a:rPr lang="en-US" dirty="0" smtClean="0"/>
              <a:t>They </a:t>
            </a:r>
            <a:r>
              <a:rPr lang="en-US" u="sng" dirty="0" smtClean="0"/>
              <a:t>will</a:t>
            </a:r>
            <a:r>
              <a:rPr lang="en-US" dirty="0" smtClean="0"/>
              <a:t> be used if all the courses selected cannot be scheduled due to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2A01-320D-4C38-9A4D-FF2B7FBF0B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34" y="304800"/>
            <a:ext cx="8679932" cy="6172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05700" y="304800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b="1" dirty="0" smtClean="0"/>
              <a:t>2019-2020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88972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8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6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2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Before you hit submit. . .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Have your homeroom teacher verify that the courses on your screen match the courses on your planning form and hit submit</a:t>
            </a:r>
          </a:p>
          <a:p>
            <a:r>
              <a:rPr lang="en-US" sz="4000" dirty="0" smtClean="0"/>
              <a:t>Give your planning form back to your homeroom teacher to file</a:t>
            </a:r>
          </a:p>
          <a:p>
            <a:r>
              <a:rPr lang="en-US" sz="4000" dirty="0" smtClean="0"/>
              <a:t>Log Off so next student can Log On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3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Graduation Requirements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424862" cy="4267200"/>
          </a:xfrm>
        </p:spPr>
        <p:txBody>
          <a:bodyPr>
            <a:noAutofit/>
          </a:bodyPr>
          <a:lstStyle/>
          <a:p>
            <a:r>
              <a:rPr lang="en-US" dirty="0" smtClean="0"/>
              <a:t>All Grade </a:t>
            </a:r>
            <a:r>
              <a:rPr lang="en-US" dirty="0"/>
              <a:t>10 </a:t>
            </a:r>
            <a:r>
              <a:rPr lang="en-US" dirty="0" smtClean="0"/>
              <a:t>courses must be passed</a:t>
            </a:r>
            <a:endParaRPr lang="en-US" dirty="0"/>
          </a:p>
          <a:p>
            <a:r>
              <a:rPr lang="en-US" dirty="0" smtClean="0"/>
              <a:t>ELPA must be passed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Compulsory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English 11 (full-year, 2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Math 11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Science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History 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Fine Arts &amp; Life Development course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English 12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Total: 7 credits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97DCB47-B609-4D34-A12A-8754E4CEB6D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Graduation Requirements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Must earn 17 out of 20 credits</a:t>
            </a:r>
          </a:p>
          <a:p>
            <a:pPr eaLnBrk="1" hangingPunct="1"/>
            <a:r>
              <a:rPr lang="en-US" dirty="0" smtClean="0"/>
              <a:t>Remaining 10 credits are elective</a:t>
            </a:r>
          </a:p>
          <a:p>
            <a:pPr eaLnBrk="1" hangingPunct="1"/>
            <a:r>
              <a:rPr lang="en-US" dirty="0" smtClean="0"/>
              <a:t>5 credits must be Grade 12 courses (incl. </a:t>
            </a:r>
            <a:r>
              <a:rPr lang="en-US" dirty="0" err="1" smtClean="0"/>
              <a:t>Eng</a:t>
            </a:r>
            <a:r>
              <a:rPr lang="en-US" dirty="0" smtClean="0"/>
              <a:t> 12)</a:t>
            </a:r>
          </a:p>
          <a:p>
            <a:pPr eaLnBrk="1" hangingPunct="1"/>
            <a:r>
              <a:rPr lang="en-US" dirty="0" smtClean="0"/>
              <a:t>Only 2 of the 17 can be local options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You are responsible for insuring that you meet graduation requirements!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6A12C00-62BC-4789-A699-0AA54074C41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Choosing Courses	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Choose compulsory courses first; make sure you have all grade 10 and all 7 grade 11 compulsory requirements met</a:t>
            </a:r>
          </a:p>
          <a:p>
            <a:pPr eaLnBrk="1" hangingPunct="1"/>
            <a:r>
              <a:rPr lang="en-US" dirty="0" smtClean="0"/>
              <a:t>Note if prerequisites required-See Course Guide</a:t>
            </a:r>
          </a:p>
          <a:p>
            <a:pPr eaLnBrk="1" hangingPunct="1"/>
            <a:r>
              <a:rPr lang="en-US" dirty="0" smtClean="0"/>
              <a:t>You may take both Grade 11 and Grade 12 courses to meet your needs</a:t>
            </a:r>
          </a:p>
          <a:p>
            <a:r>
              <a:rPr lang="en-US" dirty="0"/>
              <a:t>Consider future learning/career goals</a:t>
            </a:r>
          </a:p>
          <a:p>
            <a:pPr lvl="1"/>
            <a:r>
              <a:rPr lang="en-US" dirty="0"/>
              <a:t>Work, community college, university, private training school, apprenticeship, military</a:t>
            </a:r>
          </a:p>
          <a:p>
            <a:r>
              <a:rPr lang="en-US" dirty="0" smtClean="0"/>
              <a:t>Discuss  with </a:t>
            </a:r>
            <a:r>
              <a:rPr lang="en-US" dirty="0"/>
              <a:t>parents, teachers, counsellors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0251FFF-7808-406C-81D8-DCC909DFEBF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Graduation </a:t>
            </a:r>
            <a:r>
              <a:rPr lang="en-US" sz="3200" dirty="0"/>
              <a:t>Requirements </a:t>
            </a:r>
            <a:r>
              <a:rPr lang="en-US" sz="3200" dirty="0" smtClean="0"/>
              <a:t>and </a:t>
            </a:r>
          </a:p>
          <a:p>
            <a:pPr marL="0" indent="0" algn="ctr">
              <a:buNone/>
            </a:pPr>
            <a:r>
              <a:rPr lang="en-US" sz="3200" dirty="0" smtClean="0"/>
              <a:t>Post-Secondary Admission Requirements </a:t>
            </a:r>
          </a:p>
          <a:p>
            <a:pPr marL="0" indent="0" algn="ctr">
              <a:buNone/>
            </a:pPr>
            <a:r>
              <a:rPr lang="en-US" sz="3600" b="1" u="sng" dirty="0"/>
              <a:t>a</a:t>
            </a:r>
            <a:r>
              <a:rPr lang="en-US" sz="3600" b="1" u="sng" dirty="0" smtClean="0"/>
              <a:t>re </a:t>
            </a:r>
            <a:r>
              <a:rPr lang="en-US" sz="3600" b="1" u="sng" dirty="0"/>
              <a:t>n</a:t>
            </a:r>
            <a:r>
              <a:rPr lang="en-US" sz="3600" b="1" u="sng" dirty="0" smtClean="0"/>
              <a:t>ot </a:t>
            </a:r>
            <a:r>
              <a:rPr lang="en-US" sz="3600" b="1" u="sng" dirty="0"/>
              <a:t>the s</a:t>
            </a:r>
            <a:r>
              <a:rPr lang="en-US" sz="3600" b="1" u="sng" dirty="0" smtClean="0"/>
              <a:t>ame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It’s up to you to do some research and ensure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/>
              <a:t>you have the right courses for admission.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 smtClean="0"/>
              <a:t>What is accepted for admission at one school is not necessarily accepted at another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Courses Requiring Applications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Some courses require an application</a:t>
            </a:r>
          </a:p>
          <a:p>
            <a:pPr eaLnBrk="1" hangingPunct="1"/>
            <a:r>
              <a:rPr lang="en-US" dirty="0" smtClean="0"/>
              <a:t>All applications available at Guidance</a:t>
            </a:r>
          </a:p>
          <a:p>
            <a:pPr eaLnBrk="1" hangingPunct="1"/>
            <a:r>
              <a:rPr lang="en-US" dirty="0" smtClean="0"/>
              <a:t>All applications are due March 29</a:t>
            </a:r>
            <a:r>
              <a:rPr lang="en-US" baseline="30000" dirty="0" smtClean="0"/>
              <a:t>th</a:t>
            </a:r>
            <a:r>
              <a:rPr lang="en-US" dirty="0" smtClean="0"/>
              <a:t>  at Guidance</a:t>
            </a:r>
          </a:p>
          <a:p>
            <a:pPr eaLnBrk="1" hangingPunct="1"/>
            <a:r>
              <a:rPr lang="en-US" dirty="0" smtClean="0"/>
              <a:t>Do not select courses requiring an application as an alternate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ADF56B6-962C-4DE1-8FC0-D7C0B0357AE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Course </a:t>
            </a:r>
            <a:br>
              <a:rPr lang="en-US" dirty="0" smtClean="0"/>
            </a:br>
            <a:r>
              <a:rPr lang="en-US" dirty="0" smtClean="0"/>
              <a:t>Selection Guide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7854696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Read It!  </a:t>
            </a:r>
          </a:p>
          <a:p>
            <a:pPr algn="ctr" eaLnBrk="1" hangingPunct="1"/>
            <a:r>
              <a:rPr lang="en-US" dirty="0" smtClean="0"/>
              <a:t>Decisions you make now impact the final year of your secondary schooling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Your course guide. . .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Read course descriptions carefully</a:t>
            </a:r>
          </a:p>
          <a:p>
            <a:pPr eaLnBrk="1" hangingPunct="1"/>
            <a:r>
              <a:rPr lang="en-US" dirty="0" smtClean="0"/>
              <a:t>Course Name, Grade, Level</a:t>
            </a:r>
          </a:p>
          <a:p>
            <a:pPr eaLnBrk="1" hangingPunct="1"/>
            <a:r>
              <a:rPr lang="en-US" dirty="0" smtClean="0"/>
              <a:t>Prerequisites, Co-requisites, recommended prerequisites (very important)</a:t>
            </a:r>
          </a:p>
          <a:p>
            <a:pPr eaLnBrk="1" hangingPunct="1"/>
            <a:r>
              <a:rPr lang="en-US" dirty="0" smtClean="0"/>
              <a:t>At end of description</a:t>
            </a:r>
          </a:p>
          <a:p>
            <a:pPr lvl="1" eaLnBrk="1" hangingPunct="1"/>
            <a:r>
              <a:rPr lang="en-US" dirty="0" smtClean="0"/>
              <a:t>course fees</a:t>
            </a:r>
          </a:p>
          <a:p>
            <a:pPr lvl="1" eaLnBrk="1" hangingPunct="1"/>
            <a:r>
              <a:rPr lang="en-US" dirty="0" smtClean="0"/>
              <a:t>application required-all due March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42F59-6F9A-4C7D-87A4-9A01EEADB10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Guidance-Course Selection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EDF804324D31F74C9B8106E224190762" ma:contentTypeVersion="9" ma:contentTypeDescription="" ma:contentTypeScope="" ma:versionID="7dfa8e0ae6d7a7016ee584566b5265c2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4cc6403f1885bf9118ffb46d1ebf166c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061D72-D695-4FBA-80EF-C5D8C56A2634}"/>
</file>

<file path=customXml/itemProps2.xml><?xml version="1.0" encoding="utf-8"?>
<ds:datastoreItem xmlns:ds="http://schemas.openxmlformats.org/officeDocument/2006/customXml" ds:itemID="{574C2641-1EB6-4513-B631-5DE41849B601}"/>
</file>

<file path=customXml/itemProps3.xml><?xml version="1.0" encoding="utf-8"?>
<ds:datastoreItem xmlns:ds="http://schemas.openxmlformats.org/officeDocument/2006/customXml" ds:itemID="{40616570-183B-4BA2-BFCA-776B057D715A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3587</TotalTime>
  <Words>934</Words>
  <Application>Microsoft Office PowerPoint</Application>
  <PresentationFormat>On-screen Show (4:3)</PresentationFormat>
  <Paragraphs>155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Constantia</vt:lpstr>
      <vt:lpstr>Verdana</vt:lpstr>
      <vt:lpstr>Wingdings</vt:lpstr>
      <vt:lpstr>Wingdings 2</vt:lpstr>
      <vt:lpstr>Flow</vt:lpstr>
      <vt:lpstr>Entering Grade 12 Course Selection 2019-20</vt:lpstr>
      <vt:lpstr>Graduation Requirements</vt:lpstr>
      <vt:lpstr>Graduation Requirements</vt:lpstr>
      <vt:lpstr>Graduation Requirements</vt:lpstr>
      <vt:lpstr>Choosing Courses </vt:lpstr>
      <vt:lpstr>Remember</vt:lpstr>
      <vt:lpstr>Courses Requiring Applications</vt:lpstr>
      <vt:lpstr>The Course  Selection Guide</vt:lpstr>
      <vt:lpstr>Your course guide. . .</vt:lpstr>
      <vt:lpstr>11N </vt:lpstr>
      <vt:lpstr>Completing Your Planning Form</vt:lpstr>
      <vt:lpstr>Choosing Courses</vt:lpstr>
      <vt:lpstr>The Course Selection Process</vt:lpstr>
      <vt:lpstr> </vt:lpstr>
      <vt:lpstr>Failures</vt:lpstr>
      <vt:lpstr>Remember. . . Important </vt:lpstr>
      <vt:lpstr>Remember…</vt:lpstr>
      <vt:lpstr>PowerPoint Presentation</vt:lpstr>
      <vt:lpstr>Log-on Using Student ID &amp; Password</vt:lpstr>
      <vt:lpstr>Special Note-Music Electives</vt:lpstr>
      <vt:lpstr>Special Note-Application Courses</vt:lpstr>
      <vt:lpstr>Special Note-Alternate Courses  </vt:lpstr>
      <vt:lpstr>PowerPoint Presentation</vt:lpstr>
      <vt:lpstr>PowerPoint Presentation</vt:lpstr>
      <vt:lpstr>PowerPoint Presentation</vt:lpstr>
      <vt:lpstr>Before you hit submit. . .</vt:lpstr>
    </vt:vector>
  </TitlesOfParts>
  <Company>nbdoe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nbdoe</dc:creator>
  <cp:lastModifiedBy>King, Xavier (ASD-W)</cp:lastModifiedBy>
  <cp:revision>103</cp:revision>
  <dcterms:created xsi:type="dcterms:W3CDTF">2007-02-13T23:57:56Z</dcterms:created>
  <dcterms:modified xsi:type="dcterms:W3CDTF">2019-02-19T20:24:11Z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0x010100F2A1E1E4D320C749A22EC3F91FD053D600EDF804324D31F74C9B8106E224190762</vt:lpwstr>
  </property>
</Properties>
</file>